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4"/>
  </p:notesMasterIdLst>
  <p:sldIdLst>
    <p:sldId id="256" r:id="rId2"/>
    <p:sldId id="269" r:id="rId3"/>
    <p:sldId id="258" r:id="rId4"/>
    <p:sldId id="259" r:id="rId5"/>
    <p:sldId id="260" r:id="rId6"/>
    <p:sldId id="268"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558" autoAdjust="0"/>
  </p:normalViewPr>
  <p:slideViewPr>
    <p:cSldViewPr snapToGrid="0">
      <p:cViewPr varScale="1">
        <p:scale>
          <a:sx n="57" d="100"/>
          <a:sy n="57" d="100"/>
        </p:scale>
        <p:origin x="1260"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FACCF-A1B0-4CED-B6D8-35304DA6A85B}" type="datetimeFigureOut">
              <a:rPr lang="en-US" smtClean="0"/>
              <a:t>5/31/2021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03F81-F189-4460-823D-9055231319A0}" type="slidenum">
              <a:rPr lang="en-US" smtClean="0"/>
              <a:t>‹#›</a:t>
            </a:fld>
            <a:endParaRPr lang="en-US"/>
          </a:p>
        </p:txBody>
      </p:sp>
    </p:spTree>
    <p:extLst>
      <p:ext uri="{BB962C8B-B14F-4D97-AF65-F5344CB8AC3E}">
        <p14:creationId xmlns:p14="http://schemas.microsoft.com/office/powerpoint/2010/main" val="18722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03F81-F189-4460-823D-9055231319A0}" type="slidenum">
              <a:rPr lang="en-US" smtClean="0"/>
              <a:t>1</a:t>
            </a:fld>
            <a:endParaRPr lang="en-US"/>
          </a:p>
        </p:txBody>
      </p:sp>
    </p:spTree>
    <p:extLst>
      <p:ext uri="{BB962C8B-B14F-4D97-AF65-F5344CB8AC3E}">
        <p14:creationId xmlns:p14="http://schemas.microsoft.com/office/powerpoint/2010/main" val="239006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management of a health organization has an important role to play in the technology initiative. For instance, the management needs to involve stakeholders such as doctors and patients before implementing new technology to understand the needs of both parties. Also, the management should allocate sources to help in the transition process. Goal setting is also the role of the management, and for this case, they need to identify what patients and doctors will achieve from the use of electronic health records (</a:t>
            </a:r>
            <a:r>
              <a:rPr lang="en-US" dirty="0" err="1" smtClean="0"/>
              <a:t>Saiod</a:t>
            </a:r>
            <a:r>
              <a:rPr lang="en-US" dirty="0" smtClean="0"/>
              <a:t>,</a:t>
            </a:r>
            <a:r>
              <a:rPr lang="en-US" baseline="0" dirty="0" smtClean="0"/>
              <a:t> eta al </a:t>
            </a:r>
            <a:r>
              <a:rPr lang="en-US" dirty="0" smtClean="0"/>
              <a:t>2017)</a:t>
            </a:r>
            <a:r>
              <a:rPr lang="en-US" sz="1200" kern="1200" dirty="0" smtClean="0">
                <a:solidFill>
                  <a:schemeClr val="tx1"/>
                </a:solidFill>
                <a:effectLst/>
                <a:latin typeface="+mn-lt"/>
                <a:ea typeface="+mn-ea"/>
                <a:cs typeface="+mn-cs"/>
              </a:rPr>
              <a:t>.  Managers also need to plan for the training and hiring process, which involve making the employees understand how the technology works. Finally, the management is also responsible for finding ways to reduce the challenges that arise from the new technology, such as maintenance costs.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10</a:t>
            </a:fld>
            <a:endParaRPr lang="en-US"/>
          </a:p>
        </p:txBody>
      </p:sp>
    </p:spTree>
    <p:extLst>
      <p:ext uri="{BB962C8B-B14F-4D97-AF65-F5344CB8AC3E}">
        <p14:creationId xmlns:p14="http://schemas.microsoft.com/office/powerpoint/2010/main" val="1985400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Training is a significant process whenever introducing new technology. The management of the healthcare organization should train its employees on how to use electronic health records due to the following reasons. Training help in avoiding incompetence and thus the success of the organization. Workers who are trained are also motivated and tend to be productive. Motivated employees will also ensure patients' satisfaction, and the firm will understand the effectiveness of the EHR.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11</a:t>
            </a:fld>
            <a:endParaRPr lang="en-US"/>
          </a:p>
        </p:txBody>
      </p:sp>
    </p:spTree>
    <p:extLst>
      <p:ext uri="{BB962C8B-B14F-4D97-AF65-F5344CB8AC3E}">
        <p14:creationId xmlns:p14="http://schemas.microsoft.com/office/powerpoint/2010/main" val="3466596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Technology has been greatly incorporated into the healthcare sector in several ways. Technology trends such as medical equipment, electronic health records, and telemedicine are examples of advancement in the health sector. The new technology help in improving the quality of healthcare and reduce the cost of treatment. The trends to be considered in the research process include electronic health records, medical equipment, and telemedicine (</a:t>
            </a:r>
            <a:r>
              <a:rPr lang="en-US" dirty="0" smtClean="0"/>
              <a:t>HealthIT.gov,</a:t>
            </a:r>
            <a:r>
              <a:rPr lang="en-US" baseline="0" dirty="0" smtClean="0"/>
              <a:t> </a:t>
            </a:r>
            <a:r>
              <a:rPr lang="en-US" dirty="0" smtClean="0"/>
              <a:t>2021)</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2</a:t>
            </a:fld>
            <a:endParaRPr lang="en-US"/>
          </a:p>
        </p:txBody>
      </p:sp>
    </p:spTree>
    <p:extLst>
      <p:ext uri="{BB962C8B-B14F-4D97-AF65-F5344CB8AC3E}">
        <p14:creationId xmlns:p14="http://schemas.microsoft.com/office/powerpoint/2010/main" val="1186419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various types of technology play a crucial role in health care. Electronic health records, for instance, facilitate storing and retrieving of patient’s medical records. Unlike in the past years, where records were kept in paper format and filled, EHR uses technology tools such as computers and software. Telemedicine is also an advancement in healthcare where health services can be offered to people in remote areas or outpatient services (</a:t>
            </a:r>
            <a:r>
              <a:rPr lang="en-US" dirty="0" smtClean="0"/>
              <a:t>HealthIT.gov,</a:t>
            </a:r>
            <a:r>
              <a:rPr lang="en-US" baseline="0" dirty="0" smtClean="0"/>
              <a:t> </a:t>
            </a:r>
            <a:r>
              <a:rPr lang="en-US" dirty="0" smtClean="0"/>
              <a:t>2021)</a:t>
            </a:r>
            <a:r>
              <a:rPr lang="en-US" sz="1200" kern="1200" dirty="0" smtClean="0">
                <a:solidFill>
                  <a:schemeClr val="tx1"/>
                </a:solidFill>
                <a:effectLst/>
                <a:latin typeface="+mn-lt"/>
                <a:ea typeface="+mn-ea"/>
                <a:cs typeface="+mn-cs"/>
              </a:rPr>
              <a:t>. The use of Telemedicine reduces the cost to patients as well as saves time. For patients with certain conditions, physicians might recommend that Telemedicine provides adequate access to health services. For example, treatment tools such as MRI enable easy examination of internal body parts, making it simpler to recommend a treatment. In addition, monitoring tools also help in monitoring patients with conditions such as heart diseases or diabetes.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3</a:t>
            </a:fld>
            <a:endParaRPr lang="en-US"/>
          </a:p>
        </p:txBody>
      </p:sp>
    </p:spTree>
    <p:extLst>
      <p:ext uri="{BB962C8B-B14F-4D97-AF65-F5344CB8AC3E}">
        <p14:creationId xmlns:p14="http://schemas.microsoft.com/office/powerpoint/2010/main" val="110413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Selecting a type of technology to introduce in a health organization is to be conducted carefully. Factors such as the importance of technology to the relevant stakeholders need to be understood. The electronic health record is a suitable technology to introduce as it benefits both patients and doctors. For example, patients can track their treatment process and, at the same time, help doctors propose a  better treatment. Also, EHR will help reduce health malpractices such as misdiagnoses or lack of medical follow-ups. Systems used in EHR provide reminders and alerts to patients and doctors.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4</a:t>
            </a:fld>
            <a:endParaRPr lang="en-US"/>
          </a:p>
        </p:txBody>
      </p:sp>
    </p:spTree>
    <p:extLst>
      <p:ext uri="{BB962C8B-B14F-4D97-AF65-F5344CB8AC3E}">
        <p14:creationId xmlns:p14="http://schemas.microsoft.com/office/powerpoint/2010/main" val="22863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Electronic health records are beneficial in the following ways. The easy access to medical records and understanding a patient's treatment history help improve healthcare quality. Addressing the needs of patients is essential, and EHR guarantees that through the customization process. The transition process from one health provider to another is more straightforward when the medical records are stored electronically (</a:t>
            </a:r>
            <a:r>
              <a:rPr lang="en-US" dirty="0" smtClean="0"/>
              <a:t>HealthIT.gov,</a:t>
            </a:r>
            <a:r>
              <a:rPr lang="en-US" baseline="0" dirty="0" smtClean="0"/>
              <a:t> </a:t>
            </a:r>
            <a:r>
              <a:rPr lang="en-US" dirty="0" smtClean="0"/>
              <a:t>2021)</a:t>
            </a:r>
            <a:r>
              <a:rPr lang="en-US" sz="1200" kern="1200" dirty="0" smtClean="0">
                <a:solidFill>
                  <a:schemeClr val="tx1"/>
                </a:solidFill>
                <a:effectLst/>
                <a:latin typeface="+mn-lt"/>
                <a:ea typeface="+mn-ea"/>
                <a:cs typeface="+mn-cs"/>
              </a:rPr>
              <a:t>. The billing process becomes accurate as the patient becomes aware of the offered services such as surgery or laboratory test. Medical efficiency also improves through EHR as appointments and medical checkups are planned earlier based on the last checkup.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5</a:t>
            </a:fld>
            <a:endParaRPr lang="en-US"/>
          </a:p>
        </p:txBody>
      </p:sp>
    </p:spTree>
    <p:extLst>
      <p:ext uri="{BB962C8B-B14F-4D97-AF65-F5344CB8AC3E}">
        <p14:creationId xmlns:p14="http://schemas.microsoft.com/office/powerpoint/2010/main" val="1976633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Doctors can balance work and life when the health institution adopts the use of electronic health records. For instance, health caregivers can recommend a treatment or diagnosis while at home without necessarily going to the hospital. Sharing patient medical records where necessary is easy when done electronically rather than in paper form. Although the privacy of patient medical records is not assured using electronic means, it is effective than traditional means. Medical costs such as transportation costs for patients while visiting medical follow-ups can be reduced using EHR technology. In addition, the decision concerning the treatment of patients might be based on previous treatment, and EHR makes it possible to obtain such information.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6</a:t>
            </a:fld>
            <a:endParaRPr lang="en-US"/>
          </a:p>
        </p:txBody>
      </p:sp>
    </p:spTree>
    <p:extLst>
      <p:ext uri="{BB962C8B-B14F-4D97-AF65-F5344CB8AC3E}">
        <p14:creationId xmlns:p14="http://schemas.microsoft.com/office/powerpoint/2010/main" val="291657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Electronic health records have the following impacts. First, improve treatment and diagnosis process that help save lives by reducing the errors in treatment and help prevent healthcare malpractice, which negatively impacts health organizations. Second, the medical alerts and reminders from the electronic health records make work efficient. Third, the medical treatment history also impacts the quality of healthcare services as doctors can recommend suitable treatment options.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7</a:t>
            </a:fld>
            <a:endParaRPr lang="en-US"/>
          </a:p>
        </p:txBody>
      </p:sp>
    </p:spTree>
    <p:extLst>
      <p:ext uri="{BB962C8B-B14F-4D97-AF65-F5344CB8AC3E}">
        <p14:creationId xmlns:p14="http://schemas.microsoft.com/office/powerpoint/2010/main" val="262749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Electronic health record has the security issues that might affect its effectiveness. Despite the importance of having patients' medical records, it is a violation of privacy and the a patient might file a lawsuit for mishandling of the information. Also, issues since EHR store information electronically and can be subjected to cyber threats can negatively affect the reputation of the health institutions. In safeguarding the security issues present in electronic health records, access control measures such as passwords can be put in place.</a:t>
            </a:r>
          </a:p>
          <a:p>
            <a:r>
              <a:rPr lang="en-US" sz="1200" kern="1200" dirty="0" smtClean="0">
                <a:solidFill>
                  <a:schemeClr val="tx1"/>
                </a:solidFill>
                <a:effectLst/>
                <a:latin typeface="+mn-lt"/>
                <a:ea typeface="+mn-ea"/>
                <a:cs typeface="+mn-cs"/>
              </a:rPr>
              <a:t> </a:t>
            </a:r>
          </a:p>
          <a:p>
            <a:endParaRPr lang="en-US" baseline="0" dirty="0" smtClean="0"/>
          </a:p>
        </p:txBody>
      </p:sp>
      <p:sp>
        <p:nvSpPr>
          <p:cNvPr id="4" name="Slide Number Placeholder 3"/>
          <p:cNvSpPr>
            <a:spLocks noGrp="1"/>
          </p:cNvSpPr>
          <p:nvPr>
            <p:ph type="sldNum" sz="quarter" idx="10"/>
          </p:nvPr>
        </p:nvSpPr>
        <p:spPr/>
        <p:txBody>
          <a:bodyPr/>
          <a:lstStyle/>
          <a:p>
            <a:fld id="{F7C03F81-F189-4460-823D-9055231319A0}" type="slidenum">
              <a:rPr lang="en-US" smtClean="0"/>
              <a:t>8</a:t>
            </a:fld>
            <a:endParaRPr lang="en-US"/>
          </a:p>
        </p:txBody>
      </p:sp>
    </p:spTree>
    <p:extLst>
      <p:ext uri="{BB962C8B-B14F-4D97-AF65-F5344CB8AC3E}">
        <p14:creationId xmlns:p14="http://schemas.microsoft.com/office/powerpoint/2010/main" val="414750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Evaluating the effectiveness of the technology introduced helps in understanding whether the initiative will meet the desired goals. User-friendliness strategy help to understand the level of training that will be needed. Meeting the objective is a crucial strategy as the failure to meet the intended purpose will make the technology ineffective. The cost of the new technology and the expected benefits should also help evaluate the effectiveness of HER (</a:t>
            </a:r>
            <a:r>
              <a:rPr lang="en-US" dirty="0" err="1" smtClean="0"/>
              <a:t>Wani</a:t>
            </a:r>
            <a:r>
              <a:rPr lang="en-US" baseline="0" dirty="0" smtClean="0"/>
              <a:t> </a:t>
            </a:r>
            <a:r>
              <a:rPr lang="en-US" dirty="0" smtClean="0"/>
              <a:t>&amp; Malhotra, 2018)</a:t>
            </a:r>
            <a:r>
              <a:rPr lang="en-US" sz="1200" kern="1200" dirty="0" smtClean="0">
                <a:solidFill>
                  <a:schemeClr val="tx1"/>
                </a:solidFill>
                <a:effectLst/>
                <a:latin typeface="+mn-lt"/>
                <a:ea typeface="+mn-ea"/>
                <a:cs typeface="+mn-cs"/>
              </a:rPr>
              <a:t>. Examining the outcomes of the EHR, such as the impact on patients, is important when evaluating the program. A survey can also be conducted to analyze the feedback and response of the involved stakeholders.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7C03F81-F189-4460-823D-9055231319A0}" type="slidenum">
              <a:rPr lang="en-US" smtClean="0"/>
              <a:t>9</a:t>
            </a:fld>
            <a:endParaRPr lang="en-US"/>
          </a:p>
        </p:txBody>
      </p:sp>
    </p:spTree>
    <p:extLst>
      <p:ext uri="{BB962C8B-B14F-4D97-AF65-F5344CB8AC3E}">
        <p14:creationId xmlns:p14="http://schemas.microsoft.com/office/powerpoint/2010/main" val="35580571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F9F0F-5717-4D56-9E3A-DD387631875F}" type="datetime1">
              <a:rPr lang="en-US" smtClean="0"/>
              <a:t>5/31/2021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smtClean="0"/>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26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3D5C05-A1D8-4AD9-9050-A21CC88A9FE2}" type="datetime1">
              <a:rPr lang="en-US" smtClean="0"/>
              <a:t>5/31/2021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539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A05AAB-409B-45D1-9309-B5C16A36837C}"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39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BAC35-07C5-495D-9A65-2D3A8F759AB0}"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07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8D7F2D-09B5-4272-955D-8019B0B8E59E}"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95620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C361D-405B-464D-9538-846EDA7039A9}"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863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A2795-2728-424D-BC3E-50ADA40B053F}"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2784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FAB652-8A59-4777-B5A2-B89579E73B31}"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2064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ACE5B3-796C-46BE-B0D4-7A36C406B612}"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305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347EED-3855-4ADE-9381-10066518A1E4}"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163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1B5CB-00B4-40F6-B6B7-03A23CF50B05}" type="datetime1">
              <a:rPr lang="en-US" smtClean="0"/>
              <a:t>5/31/2021</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164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D405AB-7A6F-4557-980F-C19EDB6DD2D1}" type="datetime1">
              <a:rPr lang="en-US" smtClean="0"/>
              <a:t>5/31/2021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81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4D14C-68A0-42B1-9AB8-EAF35C6C5546}" type="datetime1">
              <a:rPr lang="en-US" smtClean="0"/>
              <a:t>5/31/2021</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92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FD97FBD-C168-4761-8492-6551AC24D8EE}" type="datetime1">
              <a:rPr lang="en-US" smtClean="0"/>
              <a:t>5/31/2021</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005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F2F2C-C8A0-485B-B204-DD6D2C44A385}" type="datetime1">
              <a:rPr lang="en-US" smtClean="0"/>
              <a:t>5/31/2021</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42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7EC13C-7C41-4492-8F5E-3AFE72DB314B}" type="datetime1">
              <a:rPr lang="en-US" smtClean="0"/>
              <a:t>5/31/2021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35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558DA-655C-4759-A60C-4E7F5A7C220F}" type="datetime1">
              <a:rPr lang="en-US" smtClean="0"/>
              <a:t>5/31/2021</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1405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84A3F5-D5F2-4F97-96D1-5C74010FCBD4}" type="datetime1">
              <a:rPr lang="en-US" smtClean="0"/>
              <a:t>5/31/2021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028269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healthit.gov/topic/health-it-and-health-information-exchange-basics/improved-diagnostics-patient-outcom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335" y="1761065"/>
            <a:ext cx="9601196" cy="1794935"/>
          </a:xfrm>
        </p:spPr>
        <p:txBody>
          <a:bodyPr>
            <a:normAutofit fontScale="90000"/>
          </a:bodyPr>
          <a:lstStyle/>
          <a:p>
            <a:r>
              <a:rPr lang="en-US" sz="2800" dirty="0" smtClean="0">
                <a:solidFill>
                  <a:schemeClr val="tx1"/>
                </a:solidFill>
              </a:rPr>
              <a:t>ADOPTING TECHNOLOGY TO IMPROVE QUALITY OF HEALTH CARE</a:t>
            </a:r>
            <a:r>
              <a:rPr lang="en-US" sz="2800" dirty="0" smtClean="0">
                <a:solidFill>
                  <a:schemeClr val="tx1"/>
                </a:solidFill>
              </a:rPr>
              <a:t>.</a:t>
            </a:r>
            <a:br>
              <a:rPr lang="en-US" sz="2800" dirty="0" smtClean="0">
                <a:solidFill>
                  <a:schemeClr val="tx1"/>
                </a:solidFill>
              </a:rPr>
            </a:br>
            <a:r>
              <a:rPr lang="en-US" sz="2800" dirty="0">
                <a:solidFill>
                  <a:schemeClr val="tx1"/>
                </a:solidFill>
              </a:rPr>
              <a:t/>
            </a:r>
            <a:br>
              <a:rPr lang="en-US" sz="2800" dirty="0">
                <a:solidFill>
                  <a:schemeClr val="tx1"/>
                </a:solidFill>
              </a:rPr>
            </a:br>
            <a:r>
              <a:rPr lang="en-US" sz="2800" dirty="0" smtClean="0">
                <a:solidFill>
                  <a:schemeClr val="tx1"/>
                </a:solidFill>
              </a:rPr>
              <a:t>Student's Name</a:t>
            </a:r>
            <a:br>
              <a:rPr lang="en-US" sz="2800" dirty="0" smtClean="0">
                <a:solidFill>
                  <a:schemeClr val="tx1"/>
                </a:solidFill>
              </a:rPr>
            </a:br>
            <a:r>
              <a:rPr lang="en-US" sz="2800" dirty="0" smtClean="0">
                <a:solidFill>
                  <a:schemeClr val="tx1"/>
                </a:solidFill>
              </a:rPr>
              <a:t>Institutional Affiliation </a:t>
            </a:r>
            <a:endParaRPr lang="en-US" sz="2800"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5044848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Role of management in the technology</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en-US" dirty="0">
                <a:solidFill>
                  <a:schemeClr val="tx1"/>
                </a:solidFill>
              </a:rPr>
              <a:t>The management is to inform the relevant stakeholders on the need to adopt electronic health records.</a:t>
            </a:r>
          </a:p>
          <a:p>
            <a:pPr lvl="0"/>
            <a:r>
              <a:rPr lang="en-US" dirty="0">
                <a:solidFill>
                  <a:schemeClr val="tx1"/>
                </a:solidFill>
              </a:rPr>
              <a:t>Devote resources for the transformation process of the technology.</a:t>
            </a:r>
          </a:p>
          <a:p>
            <a:pPr lvl="0"/>
            <a:r>
              <a:rPr lang="en-US" dirty="0">
                <a:solidFill>
                  <a:schemeClr val="tx1"/>
                </a:solidFill>
              </a:rPr>
              <a:t>Set goals and objectives to be realized with the use of electronic health records.</a:t>
            </a:r>
          </a:p>
          <a:p>
            <a:pPr lvl="0"/>
            <a:r>
              <a:rPr lang="en-US" dirty="0">
                <a:solidFill>
                  <a:schemeClr val="tx1"/>
                </a:solidFill>
              </a:rPr>
              <a:t>Ensure medical staff is trained concerning the technology introduced.</a:t>
            </a:r>
          </a:p>
          <a:p>
            <a:pPr lvl="0"/>
            <a:r>
              <a:rPr lang="en-US" dirty="0">
                <a:solidFill>
                  <a:schemeClr val="tx1"/>
                </a:solidFill>
              </a:rPr>
              <a:t>Find ways of mitigating the challenges from the healthcare technology introduced.</a:t>
            </a:r>
          </a:p>
          <a:p>
            <a:r>
              <a:rPr lang="en-US" dirty="0" smtClean="0">
                <a:solidFill>
                  <a:schemeClr val="tx1"/>
                </a:solidFill>
              </a:rPr>
              <a:t>Propose hiring of skilled personnel to meet the requirements of the new technology. </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3808420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Educational and training needs</a:t>
            </a:r>
            <a:endParaRPr lang="en-US" sz="3200" dirty="0"/>
          </a:p>
        </p:txBody>
      </p:sp>
      <p:sp>
        <p:nvSpPr>
          <p:cNvPr id="3" name="Content Placeholder 2"/>
          <p:cNvSpPr>
            <a:spLocks noGrp="1"/>
          </p:cNvSpPr>
          <p:nvPr>
            <p:ph idx="1"/>
          </p:nvPr>
        </p:nvSpPr>
        <p:spPr/>
        <p:txBody>
          <a:bodyPr/>
          <a:lstStyle/>
          <a:p>
            <a:pPr lvl="0"/>
            <a:r>
              <a:rPr lang="en-US" dirty="0">
                <a:solidFill>
                  <a:schemeClr val="tx1"/>
                </a:solidFill>
              </a:rPr>
              <a:t>Before introducing the electronic health record as a new technology, it is crucial to conduct training.</a:t>
            </a:r>
          </a:p>
          <a:p>
            <a:pPr lvl="0"/>
            <a:r>
              <a:rPr lang="en-US" dirty="0">
                <a:solidFill>
                  <a:schemeClr val="tx1"/>
                </a:solidFill>
              </a:rPr>
              <a:t>Training the doctors and nurses will help avoid work incompetence.</a:t>
            </a:r>
          </a:p>
          <a:p>
            <a:pPr lvl="0"/>
            <a:r>
              <a:rPr lang="en-US" dirty="0">
                <a:solidFill>
                  <a:schemeClr val="tx1"/>
                </a:solidFill>
              </a:rPr>
              <a:t>Training is also a way of motivating healthcare workers</a:t>
            </a:r>
            <a:r>
              <a:rPr lang="en-US" dirty="0" smtClean="0">
                <a:solidFill>
                  <a:schemeClr val="tx1"/>
                </a:solidFill>
              </a:rPr>
              <a:t>.</a:t>
            </a:r>
          </a:p>
          <a:p>
            <a:pPr lvl="0"/>
            <a:r>
              <a:rPr lang="en-US" dirty="0" smtClean="0">
                <a:solidFill>
                  <a:schemeClr val="tx1"/>
                </a:solidFill>
              </a:rPr>
              <a:t>Education as a way of improving customer satisfaction.</a:t>
            </a:r>
          </a:p>
          <a:p>
            <a:pPr lvl="0"/>
            <a:r>
              <a:rPr lang="en-US" dirty="0" smtClean="0">
                <a:solidFill>
                  <a:schemeClr val="tx1"/>
                </a:solidFill>
              </a:rPr>
              <a:t>Training also help in evaluating the effectiveness of the initiative</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546937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References </a:t>
            </a:r>
            <a:endParaRPr lang="en-US" sz="3200" dirty="0"/>
          </a:p>
        </p:txBody>
      </p:sp>
      <p:sp>
        <p:nvSpPr>
          <p:cNvPr id="3" name="Content Placeholder 2"/>
          <p:cNvSpPr>
            <a:spLocks noGrp="1"/>
          </p:cNvSpPr>
          <p:nvPr>
            <p:ph idx="1"/>
          </p:nvPr>
        </p:nvSpPr>
        <p:spPr/>
        <p:txBody>
          <a:bodyPr>
            <a:normAutofit fontScale="92500"/>
          </a:bodyPr>
          <a:lstStyle/>
          <a:p>
            <a:r>
              <a:rPr lang="en-US" dirty="0">
                <a:solidFill>
                  <a:schemeClr val="tx1"/>
                </a:solidFill>
              </a:rPr>
              <a:t>HealthIT.gov. (2021). </a:t>
            </a:r>
            <a:r>
              <a:rPr lang="en-US" i="1" dirty="0">
                <a:solidFill>
                  <a:schemeClr val="tx1"/>
                </a:solidFill>
              </a:rPr>
              <a:t>Improved Diagnostics &amp; Patient Outcomes | HealthIT.gov</a:t>
            </a:r>
            <a:r>
              <a:rPr lang="en-US" dirty="0">
                <a:solidFill>
                  <a:schemeClr val="tx1"/>
                </a:solidFill>
              </a:rPr>
              <a:t>. Healthit.gov. Retrieved 31 May 2021, from </a:t>
            </a:r>
            <a:r>
              <a:rPr lang="en-US" dirty="0">
                <a:solidFill>
                  <a:schemeClr val="tx1"/>
                </a:solidFill>
                <a:hlinkClick r:id="rId2"/>
              </a:rPr>
              <a:t>https://www.healthit.gov/topic/health-it-and-health-information-exchange-basics/improved-diagnostics-patient-outcomes</a:t>
            </a:r>
            <a:r>
              <a:rPr lang="en-US" dirty="0" smtClean="0">
                <a:solidFill>
                  <a:schemeClr val="tx1"/>
                </a:solidFill>
              </a:rPr>
              <a:t>.</a:t>
            </a:r>
          </a:p>
          <a:p>
            <a:r>
              <a:rPr lang="en-US" dirty="0" err="1">
                <a:solidFill>
                  <a:schemeClr val="tx1"/>
                </a:solidFill>
              </a:rPr>
              <a:t>Saiod</a:t>
            </a:r>
            <a:r>
              <a:rPr lang="en-US" dirty="0">
                <a:solidFill>
                  <a:schemeClr val="tx1"/>
                </a:solidFill>
              </a:rPr>
              <a:t>, A. K., van </a:t>
            </a:r>
            <a:r>
              <a:rPr lang="en-US" dirty="0" err="1">
                <a:solidFill>
                  <a:schemeClr val="tx1"/>
                </a:solidFill>
              </a:rPr>
              <a:t>Greunen</a:t>
            </a:r>
            <a:r>
              <a:rPr lang="en-US" dirty="0">
                <a:solidFill>
                  <a:schemeClr val="tx1"/>
                </a:solidFill>
              </a:rPr>
              <a:t>, D., &amp; </a:t>
            </a:r>
            <a:r>
              <a:rPr lang="en-US" dirty="0" err="1">
                <a:solidFill>
                  <a:schemeClr val="tx1"/>
                </a:solidFill>
              </a:rPr>
              <a:t>Veldsman</a:t>
            </a:r>
            <a:r>
              <a:rPr lang="en-US" dirty="0">
                <a:solidFill>
                  <a:schemeClr val="tx1"/>
                </a:solidFill>
              </a:rPr>
              <a:t>, A. (2017). Electronic health records: benefits and challenges for data quality. In </a:t>
            </a:r>
            <a:r>
              <a:rPr lang="en-US" i="1" dirty="0">
                <a:solidFill>
                  <a:schemeClr val="tx1"/>
                </a:solidFill>
              </a:rPr>
              <a:t>Handbook of Large-Scale Distributed Computing in Smart Healthcare</a:t>
            </a:r>
            <a:r>
              <a:rPr lang="en-US" dirty="0">
                <a:solidFill>
                  <a:schemeClr val="tx1"/>
                </a:solidFill>
              </a:rPr>
              <a:t> (pp. 123-156). Springer, Cham</a:t>
            </a:r>
            <a:r>
              <a:rPr lang="en-US" dirty="0" smtClean="0">
                <a:solidFill>
                  <a:schemeClr val="tx1"/>
                </a:solidFill>
              </a:rPr>
              <a:t>.</a:t>
            </a:r>
          </a:p>
          <a:p>
            <a:r>
              <a:rPr lang="en-US" dirty="0" err="1">
                <a:solidFill>
                  <a:schemeClr val="tx1"/>
                </a:solidFill>
              </a:rPr>
              <a:t>Wani</a:t>
            </a:r>
            <a:r>
              <a:rPr lang="en-US" dirty="0">
                <a:solidFill>
                  <a:schemeClr val="tx1"/>
                </a:solidFill>
              </a:rPr>
              <a:t>, D., &amp; Malhotra, M. (2018). Does the meaningful use of electronic health records improve patient outcomes?. </a:t>
            </a:r>
            <a:r>
              <a:rPr lang="en-US" i="1" dirty="0">
                <a:solidFill>
                  <a:schemeClr val="tx1"/>
                </a:solidFill>
              </a:rPr>
              <a:t>Journal of Operations Management</a:t>
            </a:r>
            <a:r>
              <a:rPr lang="en-US" dirty="0">
                <a:solidFill>
                  <a:schemeClr val="tx1"/>
                </a:solidFill>
              </a:rPr>
              <a:t>, </a:t>
            </a:r>
            <a:r>
              <a:rPr lang="en-US" i="1" dirty="0">
                <a:solidFill>
                  <a:schemeClr val="tx1"/>
                </a:solidFill>
              </a:rPr>
              <a:t>60</a:t>
            </a:r>
            <a:r>
              <a:rPr lang="en-US" dirty="0">
                <a:solidFill>
                  <a:schemeClr val="tx1"/>
                </a:solidFill>
              </a:rPr>
              <a:t>, 1-18</a:t>
            </a:r>
            <a:r>
              <a:rPr lang="en-US" dirty="0" smtClean="0">
                <a:solidFill>
                  <a:schemeClr val="tx1"/>
                </a:solidFill>
              </a:rPr>
              <a:t>.</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88636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Technology trends in health care</a:t>
            </a:r>
            <a:endParaRPr lang="en-US" sz="3200" dirty="0"/>
          </a:p>
        </p:txBody>
      </p:sp>
      <p:sp>
        <p:nvSpPr>
          <p:cNvPr id="4" name="Content Placeholder 3"/>
          <p:cNvSpPr>
            <a:spLocks noGrp="1"/>
          </p:cNvSpPr>
          <p:nvPr>
            <p:ph idx="1"/>
          </p:nvPr>
        </p:nvSpPr>
        <p:spPr/>
        <p:txBody>
          <a:bodyPr>
            <a:normAutofit fontScale="92500"/>
          </a:bodyPr>
          <a:lstStyle/>
          <a:p>
            <a:pPr lvl="0"/>
            <a:r>
              <a:rPr lang="en-US" dirty="0">
                <a:solidFill>
                  <a:schemeClr val="tx1"/>
                </a:solidFill>
              </a:rPr>
              <a:t>The technology trends in healthcare are the new tools and programs that </a:t>
            </a:r>
            <a:r>
              <a:rPr lang="en-US" dirty="0" smtClean="0">
                <a:solidFill>
                  <a:schemeClr val="tx1"/>
                </a:solidFill>
              </a:rPr>
              <a:t>help in diagnosing </a:t>
            </a:r>
            <a:r>
              <a:rPr lang="en-US" dirty="0">
                <a:solidFill>
                  <a:schemeClr val="tx1"/>
                </a:solidFill>
              </a:rPr>
              <a:t>and </a:t>
            </a:r>
            <a:r>
              <a:rPr lang="en-US" dirty="0" smtClean="0">
                <a:solidFill>
                  <a:schemeClr val="tx1"/>
                </a:solidFill>
              </a:rPr>
              <a:t>treatment of </a:t>
            </a:r>
            <a:r>
              <a:rPr lang="en-US" dirty="0">
                <a:solidFill>
                  <a:schemeClr val="tx1"/>
                </a:solidFill>
              </a:rPr>
              <a:t>patients.</a:t>
            </a:r>
          </a:p>
          <a:p>
            <a:pPr lvl="0"/>
            <a:r>
              <a:rPr lang="en-US" dirty="0">
                <a:solidFill>
                  <a:schemeClr val="tx1"/>
                </a:solidFill>
              </a:rPr>
              <a:t>Technology in healthcare is manifested in telemedicine, medical equipment such as magnetic image resonance, electronic health records, and telemedicine.</a:t>
            </a:r>
          </a:p>
          <a:p>
            <a:pPr lvl="0"/>
            <a:r>
              <a:rPr lang="en-US" dirty="0">
                <a:solidFill>
                  <a:schemeClr val="tx1"/>
                </a:solidFill>
              </a:rPr>
              <a:t>Technology in healthcare has helped eliminate barriers such as distance, improve the quality of health care and save time and money.</a:t>
            </a:r>
          </a:p>
          <a:p>
            <a:pPr lvl="0"/>
            <a:r>
              <a:rPr lang="en-US" dirty="0">
                <a:solidFill>
                  <a:schemeClr val="tx1"/>
                </a:solidFill>
              </a:rPr>
              <a:t>The technology trends researched include electronic health records, medical equipment, and telemedicine</a:t>
            </a:r>
            <a:r>
              <a:rPr lang="en-US" dirty="0" smtClean="0">
                <a:solidFill>
                  <a:schemeClr val="tx1"/>
                </a:solidFill>
              </a:rPr>
              <a:t>.</a:t>
            </a:r>
            <a:endParaRPr lang="en-US" dirty="0">
              <a:solidFill>
                <a:schemeClr val="tx1"/>
              </a:solidFill>
            </a:endParaRPr>
          </a:p>
        </p:txBody>
      </p:sp>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730973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Types and uses of technology in health care</a:t>
            </a:r>
            <a:endParaRPr lang="en-US" sz="3200" dirty="0">
              <a:solidFill>
                <a:schemeClr val="tx1"/>
              </a:solidFill>
            </a:endParaRPr>
          </a:p>
        </p:txBody>
      </p:sp>
      <p:sp>
        <p:nvSpPr>
          <p:cNvPr id="3" name="Content Placeholder 2"/>
          <p:cNvSpPr>
            <a:spLocks noGrp="1"/>
          </p:cNvSpPr>
          <p:nvPr>
            <p:ph idx="1"/>
          </p:nvPr>
        </p:nvSpPr>
        <p:spPr/>
        <p:txBody>
          <a:bodyPr>
            <a:normAutofit lnSpcReduction="10000"/>
          </a:bodyPr>
          <a:lstStyle/>
          <a:p>
            <a:pPr lvl="0"/>
            <a:r>
              <a:rPr lang="en-US" dirty="0">
                <a:solidFill>
                  <a:schemeClr val="tx1"/>
                </a:solidFill>
              </a:rPr>
              <a:t>Technology such as electronic health records helps in transitioning treatment and diagnosis using electronic means.</a:t>
            </a:r>
          </a:p>
          <a:p>
            <a:pPr lvl="0"/>
            <a:r>
              <a:rPr lang="en-US" dirty="0">
                <a:solidFill>
                  <a:schemeClr val="tx1"/>
                </a:solidFill>
              </a:rPr>
              <a:t>Telemedicine is used to facilitate medical needs in rural areas and outside healthcare institutions.</a:t>
            </a:r>
          </a:p>
          <a:p>
            <a:pPr lvl="0"/>
            <a:r>
              <a:rPr lang="en-US" dirty="0">
                <a:solidFill>
                  <a:schemeClr val="tx1"/>
                </a:solidFill>
              </a:rPr>
              <a:t>Treatment equipment such as Magnetic Resonance Imaging (MRI) produces anatomical images of patients facilitating internal body examination.</a:t>
            </a:r>
          </a:p>
          <a:p>
            <a:pPr lvl="0"/>
            <a:r>
              <a:rPr lang="en-US" dirty="0">
                <a:solidFill>
                  <a:schemeClr val="tx1"/>
                </a:solidFill>
              </a:rPr>
              <a:t>Remote monitoring tools such as pacemakers help to monitor patients without necessary visiting hospitals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42353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Selection</a:t>
            </a:r>
            <a:r>
              <a:rPr lang="en-US" dirty="0" smtClean="0"/>
              <a:t> </a:t>
            </a:r>
            <a:r>
              <a:rPr lang="en-US" sz="3200" dirty="0" smtClean="0"/>
              <a:t>process</a:t>
            </a:r>
            <a:endParaRPr lang="en-US" sz="3200" dirty="0"/>
          </a:p>
        </p:txBody>
      </p:sp>
      <p:sp>
        <p:nvSpPr>
          <p:cNvPr id="3" name="Content Placeholder 2"/>
          <p:cNvSpPr>
            <a:spLocks noGrp="1"/>
          </p:cNvSpPr>
          <p:nvPr>
            <p:ph idx="1"/>
          </p:nvPr>
        </p:nvSpPr>
        <p:spPr/>
        <p:txBody>
          <a:bodyPr>
            <a:normAutofit fontScale="92500" lnSpcReduction="10000"/>
          </a:bodyPr>
          <a:lstStyle/>
          <a:p>
            <a:pPr lvl="0"/>
            <a:r>
              <a:rPr lang="en-US" dirty="0">
                <a:solidFill>
                  <a:schemeClr val="tx1"/>
                </a:solidFill>
              </a:rPr>
              <a:t>The technology recommended to the healthcare facility is electronic health records.</a:t>
            </a:r>
          </a:p>
          <a:p>
            <a:pPr lvl="0"/>
            <a:r>
              <a:rPr lang="en-US" dirty="0">
                <a:solidFill>
                  <a:schemeClr val="tx1"/>
                </a:solidFill>
              </a:rPr>
              <a:t>The technology is easy to use both for patients and doctors.</a:t>
            </a:r>
          </a:p>
          <a:p>
            <a:pPr lvl="0"/>
            <a:r>
              <a:rPr lang="en-US" dirty="0">
                <a:solidFill>
                  <a:schemeClr val="tx1"/>
                </a:solidFill>
              </a:rPr>
              <a:t>EHR is also cost-effective as the software used in </a:t>
            </a:r>
            <a:r>
              <a:rPr lang="en-US" dirty="0" smtClean="0">
                <a:solidFill>
                  <a:schemeClr val="tx1"/>
                </a:solidFill>
              </a:rPr>
              <a:t>storing medical </a:t>
            </a:r>
            <a:r>
              <a:rPr lang="en-US" dirty="0">
                <a:solidFill>
                  <a:schemeClr val="tx1"/>
                </a:solidFill>
              </a:rPr>
              <a:t>records is affordable.</a:t>
            </a:r>
          </a:p>
          <a:p>
            <a:pPr lvl="0"/>
            <a:r>
              <a:rPr lang="en-US" dirty="0">
                <a:solidFill>
                  <a:schemeClr val="tx1"/>
                </a:solidFill>
              </a:rPr>
              <a:t>Many healthcare malpractices that occur result from medical records, and considering EHR would help avoid them.</a:t>
            </a:r>
          </a:p>
          <a:p>
            <a:pPr lvl="0"/>
            <a:r>
              <a:rPr lang="en-US" dirty="0">
                <a:solidFill>
                  <a:schemeClr val="tx1"/>
                </a:solidFill>
              </a:rPr>
              <a:t>The electronic health record is also essential as it helps in improving work efficiency in the health sector</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64935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Benefits of electronic health records</a:t>
            </a:r>
            <a:endParaRPr lang="en-US" sz="3200" dirty="0"/>
          </a:p>
        </p:txBody>
      </p:sp>
      <p:sp>
        <p:nvSpPr>
          <p:cNvPr id="3" name="Content Placeholder 2"/>
          <p:cNvSpPr>
            <a:spLocks noGrp="1"/>
          </p:cNvSpPr>
          <p:nvPr>
            <p:ph idx="1"/>
          </p:nvPr>
        </p:nvSpPr>
        <p:spPr/>
        <p:txBody>
          <a:bodyPr>
            <a:normAutofit/>
          </a:bodyPr>
          <a:lstStyle/>
          <a:p>
            <a:pPr lvl="0"/>
            <a:r>
              <a:rPr lang="en-US" dirty="0"/>
              <a:t>Improve the quality of health care.</a:t>
            </a:r>
          </a:p>
          <a:p>
            <a:pPr lvl="0"/>
            <a:r>
              <a:rPr lang="en-US" dirty="0"/>
              <a:t>Facilitate </a:t>
            </a:r>
            <a:r>
              <a:rPr lang="en-US" dirty="0" smtClean="0"/>
              <a:t>access </a:t>
            </a:r>
            <a:r>
              <a:rPr lang="en-US" dirty="0"/>
              <a:t>to medical records since records are kept electronically.</a:t>
            </a:r>
          </a:p>
          <a:p>
            <a:pPr lvl="0"/>
            <a:r>
              <a:rPr lang="en-US" dirty="0"/>
              <a:t>It is easily customized to meet the needs of patients.</a:t>
            </a:r>
          </a:p>
          <a:p>
            <a:pPr lvl="0"/>
            <a:r>
              <a:rPr lang="en-US" dirty="0"/>
              <a:t>Encourage accurate and legible billing.</a:t>
            </a:r>
          </a:p>
          <a:p>
            <a:pPr lvl="0"/>
            <a:r>
              <a:rPr lang="en-US" dirty="0"/>
              <a:t>Help in improving medical efficiency</a:t>
            </a:r>
            <a:r>
              <a:rPr lang="en-US" dirty="0" smtClean="0"/>
              <a:t>.</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80978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Benefits of electronic health records</a:t>
            </a:r>
          </a:p>
        </p:txBody>
      </p:sp>
      <p:sp>
        <p:nvSpPr>
          <p:cNvPr id="3" name="Content Placeholder 2"/>
          <p:cNvSpPr>
            <a:spLocks noGrp="1"/>
          </p:cNvSpPr>
          <p:nvPr>
            <p:ph idx="1"/>
          </p:nvPr>
        </p:nvSpPr>
        <p:spPr/>
        <p:txBody>
          <a:bodyPr>
            <a:normAutofit/>
          </a:bodyPr>
          <a:lstStyle/>
          <a:p>
            <a:pPr lvl="0"/>
            <a:r>
              <a:rPr lang="en-US" dirty="0">
                <a:solidFill>
                  <a:schemeClr val="tx1"/>
                </a:solidFill>
              </a:rPr>
              <a:t>Help improve the work-life balance of health providers.</a:t>
            </a:r>
          </a:p>
          <a:p>
            <a:pPr lvl="0"/>
            <a:r>
              <a:rPr lang="en-US" dirty="0" smtClean="0">
                <a:solidFill>
                  <a:schemeClr val="tx1"/>
                </a:solidFill>
              </a:rPr>
              <a:t>Help improve </a:t>
            </a:r>
            <a:r>
              <a:rPr lang="en-US" dirty="0">
                <a:solidFill>
                  <a:schemeClr val="tx1"/>
                </a:solidFill>
              </a:rPr>
              <a:t>patient diagnosis and </a:t>
            </a:r>
            <a:r>
              <a:rPr lang="en-US" dirty="0" smtClean="0">
                <a:solidFill>
                  <a:schemeClr val="tx1"/>
                </a:solidFill>
              </a:rPr>
              <a:t>avoid medical </a:t>
            </a:r>
            <a:r>
              <a:rPr lang="en-US" dirty="0">
                <a:solidFill>
                  <a:schemeClr val="tx1"/>
                </a:solidFill>
              </a:rPr>
              <a:t>errors.</a:t>
            </a:r>
          </a:p>
          <a:p>
            <a:pPr lvl="0"/>
            <a:r>
              <a:rPr lang="en-US" dirty="0">
                <a:solidFill>
                  <a:schemeClr val="tx1"/>
                </a:solidFill>
              </a:rPr>
              <a:t>Facilitate sharing of patient information with other health providers.</a:t>
            </a:r>
          </a:p>
          <a:p>
            <a:pPr lvl="0"/>
            <a:r>
              <a:rPr lang="en-US" dirty="0">
                <a:solidFill>
                  <a:schemeClr val="tx1"/>
                </a:solidFill>
              </a:rPr>
              <a:t>Improve privacy of patient’s medical information.</a:t>
            </a:r>
          </a:p>
          <a:p>
            <a:pPr lvl="0"/>
            <a:r>
              <a:rPr lang="en-US" dirty="0">
                <a:solidFill>
                  <a:schemeClr val="tx1"/>
                </a:solidFill>
              </a:rPr>
              <a:t>Reduces medical costs such as duplication of a medical test.</a:t>
            </a:r>
          </a:p>
          <a:p>
            <a:pPr lvl="0"/>
            <a:r>
              <a:rPr lang="en-US" dirty="0">
                <a:solidFill>
                  <a:schemeClr val="tx1"/>
                </a:solidFill>
              </a:rPr>
              <a:t>Helps in clinical decision-making</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834712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Impacts of electronic health records.</a:t>
            </a:r>
            <a:endParaRPr lang="en-US" sz="3200" dirty="0"/>
          </a:p>
        </p:txBody>
      </p:sp>
      <p:sp>
        <p:nvSpPr>
          <p:cNvPr id="3" name="Content Placeholder 2"/>
          <p:cNvSpPr>
            <a:spLocks noGrp="1"/>
          </p:cNvSpPr>
          <p:nvPr>
            <p:ph idx="1"/>
          </p:nvPr>
        </p:nvSpPr>
        <p:spPr/>
        <p:txBody>
          <a:bodyPr>
            <a:normAutofit fontScale="85000" lnSpcReduction="20000"/>
          </a:bodyPr>
          <a:lstStyle/>
          <a:p>
            <a:pPr lvl="0"/>
            <a:r>
              <a:rPr lang="en-US" dirty="0">
                <a:solidFill>
                  <a:schemeClr val="tx1"/>
                </a:solidFill>
              </a:rPr>
              <a:t>Introducing electronic health records will impact patients, health officers, and the health institution.</a:t>
            </a:r>
          </a:p>
          <a:p>
            <a:pPr lvl="0"/>
            <a:r>
              <a:rPr lang="en-US" dirty="0">
                <a:solidFill>
                  <a:schemeClr val="tx1"/>
                </a:solidFill>
              </a:rPr>
              <a:t> Enhance the treatment of patients based on their medical history, which can be easily accessed.</a:t>
            </a:r>
          </a:p>
          <a:p>
            <a:pPr lvl="0"/>
            <a:r>
              <a:rPr lang="en-US" dirty="0">
                <a:solidFill>
                  <a:schemeClr val="tx1"/>
                </a:solidFill>
              </a:rPr>
              <a:t>Help in reducing errors during diagnosis and treatment.</a:t>
            </a:r>
          </a:p>
          <a:p>
            <a:pPr lvl="0"/>
            <a:r>
              <a:rPr lang="en-US" dirty="0">
                <a:solidFill>
                  <a:schemeClr val="tx1"/>
                </a:solidFill>
              </a:rPr>
              <a:t> The overall quality of care in the healthcare institution will improve.</a:t>
            </a:r>
          </a:p>
          <a:p>
            <a:pPr lvl="0"/>
            <a:r>
              <a:rPr lang="en-US" dirty="0">
                <a:solidFill>
                  <a:schemeClr val="tx1"/>
                </a:solidFill>
              </a:rPr>
              <a:t>EHR help to quickly identify treatment errors, unlike paper documentation which is difficult to retrieve. </a:t>
            </a:r>
            <a:endParaRPr lang="en-US" dirty="0" smtClean="0">
              <a:solidFill>
                <a:schemeClr val="tx1"/>
              </a:solidFill>
            </a:endParaRPr>
          </a:p>
          <a:p>
            <a:r>
              <a:rPr lang="en-US" dirty="0">
                <a:solidFill>
                  <a:schemeClr val="tx1"/>
                </a:solidFill>
              </a:rPr>
              <a:t>Electronic health </a:t>
            </a:r>
            <a:r>
              <a:rPr lang="en-US" dirty="0" smtClean="0">
                <a:solidFill>
                  <a:schemeClr val="tx1"/>
                </a:solidFill>
              </a:rPr>
              <a:t>records provide </a:t>
            </a:r>
            <a:r>
              <a:rPr lang="en-US" dirty="0">
                <a:solidFill>
                  <a:schemeClr val="tx1"/>
                </a:solidFill>
              </a:rPr>
              <a:t>medical alerts and reminders to patients and health providers</a:t>
            </a:r>
            <a:r>
              <a:rPr lang="en-US" dirty="0" smtClean="0">
                <a:solidFill>
                  <a:schemeClr val="tx1"/>
                </a:solidFill>
              </a:rPr>
              <a:t>.</a:t>
            </a:r>
            <a:endParaRPr lang="en-US" dirty="0">
              <a:solidFill>
                <a:schemeClr val="tx1"/>
              </a:solidFill>
            </a:endParaRPr>
          </a:p>
          <a:p>
            <a:endParaRPr lang="en-US" dirty="0">
              <a:solidFill>
                <a:schemeClr val="tx1"/>
              </a:solidFill>
            </a:endParaRPr>
          </a:p>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0336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Security issues and safeguards</a:t>
            </a:r>
            <a:endParaRPr lang="en-US" sz="3200" dirty="0"/>
          </a:p>
        </p:txBody>
      </p:sp>
      <p:sp>
        <p:nvSpPr>
          <p:cNvPr id="3" name="Content Placeholder 2"/>
          <p:cNvSpPr>
            <a:spLocks noGrp="1"/>
          </p:cNvSpPr>
          <p:nvPr>
            <p:ph idx="1"/>
          </p:nvPr>
        </p:nvSpPr>
        <p:spPr/>
        <p:txBody>
          <a:bodyPr>
            <a:normAutofit/>
          </a:bodyPr>
          <a:lstStyle/>
          <a:p>
            <a:pPr lvl="0"/>
            <a:r>
              <a:rPr lang="en-US" dirty="0">
                <a:solidFill>
                  <a:schemeClr val="tx1"/>
                </a:solidFill>
              </a:rPr>
              <a:t>Electronic health records have the following security and privacy issues.</a:t>
            </a:r>
          </a:p>
          <a:p>
            <a:pPr lvl="0"/>
            <a:r>
              <a:rPr lang="en-US" dirty="0">
                <a:solidFill>
                  <a:schemeClr val="tx1"/>
                </a:solidFill>
              </a:rPr>
              <a:t>Keeping the medical history of patients violets the privacy of a person.</a:t>
            </a:r>
          </a:p>
          <a:p>
            <a:pPr lvl="0"/>
            <a:r>
              <a:rPr lang="en-US" dirty="0">
                <a:solidFill>
                  <a:schemeClr val="tx1"/>
                </a:solidFill>
              </a:rPr>
              <a:t>Electronic health records are exposed to cyber-security issues such as hacking.</a:t>
            </a:r>
          </a:p>
          <a:p>
            <a:pPr lvl="0"/>
            <a:r>
              <a:rPr lang="en-US" dirty="0">
                <a:solidFill>
                  <a:schemeClr val="tx1"/>
                </a:solidFill>
              </a:rPr>
              <a:t>The use of access control measures such as passwords prevents unauthorized access.</a:t>
            </a:r>
          </a:p>
          <a:p>
            <a:pPr lvl="0"/>
            <a:r>
              <a:rPr lang="en-US" dirty="0">
                <a:solidFill>
                  <a:schemeClr val="tx1"/>
                </a:solidFill>
              </a:rPr>
              <a:t>Also, patient privacy laws prevent sharing of medical records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267347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Strategies to evaluate effectiveness</a:t>
            </a:r>
            <a:endParaRPr lang="en-US" sz="3200" dirty="0"/>
          </a:p>
        </p:txBody>
      </p:sp>
      <p:sp>
        <p:nvSpPr>
          <p:cNvPr id="3" name="Content Placeholder 2"/>
          <p:cNvSpPr>
            <a:spLocks noGrp="1"/>
          </p:cNvSpPr>
          <p:nvPr>
            <p:ph idx="1"/>
          </p:nvPr>
        </p:nvSpPr>
        <p:spPr/>
        <p:txBody>
          <a:bodyPr>
            <a:normAutofit/>
          </a:bodyPr>
          <a:lstStyle/>
          <a:p>
            <a:pPr lvl="0"/>
            <a:r>
              <a:rPr lang="en-US" dirty="0">
                <a:solidFill>
                  <a:schemeClr val="tx1"/>
                </a:solidFill>
              </a:rPr>
              <a:t>User-friendliness of the </a:t>
            </a:r>
            <a:r>
              <a:rPr lang="en-US" dirty="0" smtClean="0">
                <a:solidFill>
                  <a:schemeClr val="tx1"/>
                </a:solidFill>
              </a:rPr>
              <a:t>technology. </a:t>
            </a:r>
            <a:endParaRPr lang="en-US" dirty="0">
              <a:solidFill>
                <a:schemeClr val="tx1"/>
              </a:solidFill>
            </a:endParaRPr>
          </a:p>
          <a:p>
            <a:pPr lvl="0"/>
            <a:r>
              <a:rPr lang="en-US" dirty="0">
                <a:solidFill>
                  <a:schemeClr val="tx1"/>
                </a:solidFill>
              </a:rPr>
              <a:t>Examine whether the technology meets the objectives and goals set.</a:t>
            </a:r>
          </a:p>
          <a:p>
            <a:pPr lvl="0"/>
            <a:r>
              <a:rPr lang="en-US" dirty="0">
                <a:solidFill>
                  <a:schemeClr val="tx1"/>
                </a:solidFill>
              </a:rPr>
              <a:t>Consider the cost of installing and maintaining the initiative.</a:t>
            </a:r>
          </a:p>
          <a:p>
            <a:pPr lvl="0"/>
            <a:r>
              <a:rPr lang="en-US" dirty="0">
                <a:solidFill>
                  <a:schemeClr val="tx1"/>
                </a:solidFill>
              </a:rPr>
              <a:t>The impacts caused by the introduction of the program will evaluate its effectiveness.</a:t>
            </a:r>
          </a:p>
          <a:p>
            <a:pPr lvl="0"/>
            <a:r>
              <a:rPr lang="en-US" dirty="0">
                <a:solidFill>
                  <a:schemeClr val="tx1"/>
                </a:solidFill>
              </a:rPr>
              <a:t>Analyze reviews and feedback from patients and health care employees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3399566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516</TotalTime>
  <Words>1811</Words>
  <Application>Microsoft Office PowerPoint</Application>
  <PresentationFormat>Widescreen</PresentationFormat>
  <Paragraphs>109</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ADOPTING TECHNOLOGY TO IMPROVE QUALITY OF HEALTH CARE.  Student's Name Institutional Affiliation </vt:lpstr>
      <vt:lpstr>Technology trends in health care</vt:lpstr>
      <vt:lpstr>Types and uses of technology in health care</vt:lpstr>
      <vt:lpstr>Selection process</vt:lpstr>
      <vt:lpstr>Benefits of electronic health records</vt:lpstr>
      <vt:lpstr>Benefits of electronic health records</vt:lpstr>
      <vt:lpstr>Impacts of electronic health records.</vt:lpstr>
      <vt:lpstr>Security issues and safeguards</vt:lpstr>
      <vt:lpstr>Strategies to evaluate effectiveness</vt:lpstr>
      <vt:lpstr>Role of management in the technology</vt:lpstr>
      <vt:lpstr>Educational and training needs</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ADOPTING TECHNOLOGY TO IMPROVE QUALITY OF HEALTH CARE.</dc:title>
  <cp:lastModifiedBy>user</cp:lastModifiedBy>
  <cp:revision>13</cp:revision>
  <dcterms:created xsi:type="dcterms:W3CDTF">2021-05-31T07:51:21Z</dcterms:created>
  <dcterms:modified xsi:type="dcterms:W3CDTF">2021-05-31T17:56:07Z</dcterms:modified>
</cp:coreProperties>
</file>